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2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66FFFF"/>
    <a:srgbClr val="996633"/>
    <a:srgbClr val="CC9900"/>
    <a:srgbClr val="CCFFFF"/>
    <a:srgbClr val="99CCFF"/>
    <a:srgbClr val="FFFF99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E090-14F5-4DEF-855C-FA0CA5EB75E3}" type="datetimeFigureOut">
              <a:rPr lang="en-US"/>
              <a:pPr>
                <a:defRPr/>
              </a:pPr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EEC2-3756-4AC1-99C6-630FF9D176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CB9AB-92EC-41F2-A25D-0A260FD05EE5}" type="datetimeFigureOut">
              <a:rPr lang="en-US"/>
              <a:pPr>
                <a:defRPr/>
              </a:pPr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BA3AC-471A-4E62-891F-969B122E7E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B7BFF-3808-4E63-A45F-59228106E31A}" type="datetimeFigureOut">
              <a:rPr lang="en-US"/>
              <a:pPr>
                <a:defRPr/>
              </a:pPr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62C1F-D280-4676-823D-3B6D6B66D3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5275D-9562-4109-BA54-A3CAA0423202}" type="datetimeFigureOut">
              <a:rPr lang="en-US"/>
              <a:pPr>
                <a:defRPr/>
              </a:pPr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22D3D-1861-4790-839E-01E040B56D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75309-C7D6-4207-A76F-17A822ABE968}" type="datetimeFigureOut">
              <a:rPr lang="en-US"/>
              <a:pPr>
                <a:defRPr/>
              </a:pPr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CD580-877D-45CB-AAF9-0433A825F6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AE0E1-0F2F-413A-B59E-BCCA2D491E63}" type="datetimeFigureOut">
              <a:rPr lang="en-US"/>
              <a:pPr>
                <a:defRPr/>
              </a:pPr>
              <a:t>5/6/2015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A6E44-D0DE-4E84-8DD4-4DAF7E325C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0D727-D4FB-4DD0-91E1-A0FF934388B9}" type="datetimeFigureOut">
              <a:rPr lang="en-US"/>
              <a:pPr>
                <a:defRPr/>
              </a:pPr>
              <a:t>5/6/2015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7D86F-1AFE-4E30-BB63-A597138A0A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6CAA1-F34B-487E-8C3F-A56F81CE9450}" type="datetimeFigureOut">
              <a:rPr lang="en-US"/>
              <a:pPr>
                <a:defRPr/>
              </a:pPr>
              <a:t>5/6/2015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D65FE-3509-4B0A-8056-2FB314538D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C1D0F-3FF6-4F61-93DC-878D86E0CD67}" type="datetimeFigureOut">
              <a:rPr lang="en-US"/>
              <a:pPr>
                <a:defRPr/>
              </a:pPr>
              <a:t>5/6/2015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CCAFB-FA88-4FE4-A1EF-AAE4F6E6E6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4A838-7068-45EC-8036-D25427BA9756}" type="datetimeFigureOut">
              <a:rPr lang="en-US"/>
              <a:pPr>
                <a:defRPr/>
              </a:pPr>
              <a:t>5/6/2015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AA074-252B-4F4B-8DAE-13E79E64E0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9F8C6-7B55-46A1-8849-B4412F7C77B6}" type="datetimeFigureOut">
              <a:rPr lang="en-US"/>
              <a:pPr>
                <a:defRPr/>
              </a:pPr>
              <a:t>5/6/2015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05669-10CC-49F3-AB94-FA28158A2F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164ECF-8BEE-4840-B400-3061F99013AB}" type="datetimeFigureOut">
              <a:rPr lang="en-US"/>
              <a:pPr>
                <a:defRPr/>
              </a:pPr>
              <a:t>5/6/2015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9D893A-485E-42B1-B04B-3A08816E1F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e/" TargetMode="External"/><Relationship Id="rId2" Type="http://schemas.openxmlformats.org/officeDocument/2006/relationships/hyperlink" Target="http://www.hudbaprovsechny.cz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sz="9600" b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HUDBA</a:t>
            </a:r>
            <a:endParaRPr lang="en-US" sz="9600" b="1" smtClean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FILIP SMIČKA</a:t>
            </a:r>
          </a:p>
          <a:p>
            <a:pPr eaLnBrk="1" hangingPunct="1"/>
            <a:r>
              <a:rPr lang="cs-CZ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Prezentace pod vedením</a:t>
            </a:r>
            <a:br>
              <a:rPr lang="cs-CZ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</a:br>
            <a:r>
              <a:rPr lang="cs-CZ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Mgr. Barbory Pacalové</a:t>
            </a:r>
          </a:p>
          <a:p>
            <a:pPr eaLnBrk="1" hangingPunct="1"/>
            <a:endParaRPr lang="cs-CZ" smtClean="0">
              <a:solidFill>
                <a:srgbClr val="898989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/>
            <a:endParaRPr lang="cs-CZ" smtClean="0">
              <a:solidFill>
                <a:srgbClr val="898989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/>
            <a:endParaRPr lang="cs-CZ" smtClean="0">
              <a:solidFill>
                <a:srgbClr val="898989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/>
            <a:endParaRPr lang="cs-CZ" smtClean="0">
              <a:solidFill>
                <a:srgbClr val="898989"/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/>
            <a:endParaRPr lang="en-US" smtClean="0">
              <a:solidFill>
                <a:srgbClr val="898989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3315" name="Picture 5" descr="Živá-hudba-ostra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88913"/>
            <a:ext cx="367188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not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987675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7" descr="imageA5f7b7910c5bc93ea4d02f1622e5294b9b044a54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797425"/>
            <a:ext cx="226695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8" descr="imageA5f7b7910c5bc93ea4d02f1622e5294b9b044a54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7050" y="4797425"/>
            <a:ext cx="226695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3" grpId="0" build="p" rev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6" descr="9a920f75-c1cf-4a92-8236-c74a7f928599"/>
          <p:cNvPicPr>
            <a:picLocks noChangeAspect="1" noChangeArrowheads="1"/>
          </p:cNvPicPr>
          <p:nvPr/>
        </p:nvPicPr>
        <p:blipFill>
          <a:blip r:embed="rId2">
            <a:lum bright="-14000" contrast="-42000"/>
          </a:blip>
          <a:srcRect/>
          <a:stretch>
            <a:fillRect/>
          </a:stretch>
        </p:blipFill>
        <p:spPr bwMode="auto">
          <a:xfrm>
            <a:off x="0" y="765175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Nadpis 1"/>
          <p:cNvSpPr>
            <a:spLocks noGrp="1"/>
          </p:cNvSpPr>
          <p:nvPr>
            <p:ph type="title"/>
          </p:nvPr>
        </p:nvSpPr>
        <p:spPr>
          <a:xfrm>
            <a:off x="468313" y="908050"/>
            <a:ext cx="8229600" cy="1143000"/>
          </a:xfrm>
        </p:spPr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</a:rPr>
              <a:t>ROCK AND ROLL</a:t>
            </a:r>
          </a:p>
        </p:txBody>
      </p:sp>
      <p:sp>
        <p:nvSpPr>
          <p:cNvPr id="2" name="Zástupný symbol pro obsah 2"/>
          <p:cNvSpPr>
            <a:spLocks noGrp="1"/>
          </p:cNvSpPr>
          <p:nvPr>
            <p:ph idx="4294967295"/>
          </p:nvPr>
        </p:nvSpPr>
        <p:spPr>
          <a:xfrm>
            <a:off x="611188" y="1844675"/>
            <a:ext cx="8229600" cy="4525963"/>
          </a:xfrm>
        </p:spPr>
        <p:txBody>
          <a:bodyPr/>
          <a:lstStyle/>
          <a:p>
            <a:pPr eaLnBrk="1" hangingPunct="1"/>
            <a:endParaRPr lang="cs-CZ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Char char="•"/>
            </a:pPr>
            <a:r>
              <a:rPr lang="cs-CZ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Objevil se v 50. letech v USA.</a:t>
            </a:r>
          </a:p>
          <a:p>
            <a:pPr eaLnBrk="1" hangingPunct="1">
              <a:buFontTx/>
              <a:buNone/>
            </a:pPr>
            <a:endParaRPr lang="cs-CZ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Char char="•"/>
            </a:pPr>
            <a:r>
              <a:rPr lang="cs-CZ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Jeden z nejoblíbenějších hudebních stylů.</a:t>
            </a:r>
          </a:p>
          <a:p>
            <a:pPr eaLnBrk="1" hangingPunct="1">
              <a:buFont typeface="Arial" charset="0"/>
              <a:buNone/>
            </a:pPr>
            <a:endParaRPr lang="cs-CZ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Char char="•"/>
            </a:pPr>
            <a:r>
              <a:rPr lang="cs-CZ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Významná jména.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hip-hop-danc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36838"/>
            <a:ext cx="8072438" cy="643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>
                <a:solidFill>
                  <a:srgbClr val="FF0000"/>
                </a:solidFill>
              </a:rPr>
              <a:t>HIP HOP</a:t>
            </a:r>
          </a:p>
        </p:txBody>
      </p:sp>
      <p:sp>
        <p:nvSpPr>
          <p:cNvPr id="23555" name="Zástupný symbol pro obsah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525962"/>
          </a:xfrm>
        </p:spPr>
        <p:txBody>
          <a:bodyPr/>
          <a:lstStyle/>
          <a:p>
            <a:pPr eaLnBrk="1" hangingPunct="1"/>
            <a:r>
              <a:rPr lang="cs-CZ" smtClean="0"/>
              <a:t>Spojení rytmů mixovaných DJem a veršů, které do nich vkládá raper.</a:t>
            </a:r>
          </a:p>
          <a:p>
            <a:pPr eaLnBrk="1" hangingPunct="1"/>
            <a:r>
              <a:rPr lang="cs-CZ" smtClean="0"/>
              <a:t>Skupiny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1" descr="hands-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6613"/>
            <a:ext cx="9144000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5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</a:p>
        </p:txBody>
      </p:sp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5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TECHNO</a:t>
            </a:r>
          </a:p>
        </p:txBody>
      </p:sp>
      <p:sp>
        <p:nvSpPr>
          <p:cNvPr id="24580" name="Rectangle 7"/>
          <p:cNvSpPr>
            <a:spLocks noGrp="1"/>
          </p:cNvSpPr>
          <p:nvPr>
            <p:ph type="body" idx="4294967295"/>
          </p:nvPr>
        </p:nvSpPr>
        <p:spPr>
          <a:xfrm>
            <a:off x="395288" y="2332038"/>
            <a:ext cx="8229600" cy="4525962"/>
          </a:xfrm>
        </p:spPr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</a:rPr>
              <a:t>Elektronická taneční hudba.</a:t>
            </a:r>
          </a:p>
          <a:p>
            <a:pPr eaLnBrk="1" hangingPunct="1">
              <a:buFont typeface="Arial" charset="0"/>
              <a:buNone/>
            </a:pPr>
            <a:endParaRPr lang="cs-CZ" b="1" smtClean="0">
              <a:solidFill>
                <a:schemeClr val="bg1"/>
              </a:solidFill>
            </a:endParaRPr>
          </a:p>
          <a:p>
            <a:pPr eaLnBrk="1" hangingPunct="1"/>
            <a:r>
              <a:rPr lang="cs-CZ" b="1" smtClean="0">
                <a:solidFill>
                  <a:schemeClr val="bg1"/>
                </a:solidFill>
              </a:rPr>
              <a:t>Důraz na výrazný rytmus a rychlé tempo.</a:t>
            </a:r>
          </a:p>
          <a:p>
            <a:pPr eaLnBrk="1" hangingPunct="1">
              <a:buFont typeface="Arial" charset="0"/>
              <a:buNone/>
            </a:pPr>
            <a:endParaRPr lang="cs-CZ" b="1" smtClean="0">
              <a:solidFill>
                <a:schemeClr val="bg1"/>
              </a:solidFill>
            </a:endParaRPr>
          </a:p>
          <a:p>
            <a:pPr eaLnBrk="1" hangingPunct="1"/>
            <a:r>
              <a:rPr lang="cs-CZ" b="1" smtClean="0">
                <a:solidFill>
                  <a:schemeClr val="bg1"/>
                </a:solidFill>
              </a:rPr>
              <a:t>Většinou instrumentální.</a:t>
            </a:r>
          </a:p>
          <a:p>
            <a:endParaRPr lang="cs-CZ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Punk_by_robertgilbert86"/>
          <p:cNvPicPr>
            <a:picLocks noChangeAspect="1" noChangeArrowheads="1"/>
          </p:cNvPicPr>
          <p:nvPr/>
        </p:nvPicPr>
        <p:blipFill>
          <a:blip r:embed="rId2">
            <a:lum bright="-32000" contrast="-24000"/>
          </a:blip>
          <a:srcRect/>
          <a:stretch>
            <a:fillRect/>
          </a:stretch>
        </p:blipFill>
        <p:spPr bwMode="auto">
          <a:xfrm>
            <a:off x="0" y="0"/>
            <a:ext cx="9144000" cy="694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539750" y="4048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4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</p:txBody>
      </p:sp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539750" y="4048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4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PUNK</a:t>
            </a:r>
          </a:p>
        </p:txBody>
      </p:sp>
      <p:sp>
        <p:nvSpPr>
          <p:cNvPr id="25602" name="Zástupný symbol pro obsah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cs-CZ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Jednoduché melodie.</a:t>
            </a:r>
          </a:p>
          <a:p>
            <a:pPr eaLnBrk="1" hangingPunct="1">
              <a:defRPr/>
            </a:pPr>
            <a:r>
              <a:rPr lang="cs-CZ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Stojí na textech písní.</a:t>
            </a:r>
          </a:p>
          <a:p>
            <a:pPr eaLnBrk="1" hangingPunct="1">
              <a:defRPr/>
            </a:pPr>
            <a:r>
              <a:rPr lang="cs-CZ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Účel poukazovat na současné problémy.</a:t>
            </a:r>
          </a:p>
          <a:p>
            <a:pPr eaLnBrk="1" hangingPunct="1">
              <a:defRPr/>
            </a:pPr>
            <a:r>
              <a:rPr lang="cs-CZ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Skupiny</a:t>
            </a:r>
            <a:endParaRPr lang="cs-CZ" b="1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0" descr="copywriting-a-hudba-not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3375"/>
            <a:ext cx="9144000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Rectangle 7"/>
          <p:cNvSpPr>
            <a:spLocks noGrp="1"/>
          </p:cNvSpPr>
          <p:nvPr>
            <p:ph type="ctrTitle"/>
          </p:nvPr>
        </p:nvSpPr>
        <p:spPr>
          <a:xfrm>
            <a:off x="684213" y="270827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cs-CZ" sz="10000" b="1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Děkuji za pozornost</a:t>
            </a:r>
          </a:p>
        </p:txBody>
      </p:sp>
      <p:sp>
        <p:nvSpPr>
          <p:cNvPr id="26627" name="Rectangle 8"/>
          <p:cNvSpPr>
            <a:spLocks noGrp="1"/>
          </p:cNvSpPr>
          <p:nvPr>
            <p:ph type="subTitle" idx="1"/>
          </p:nvPr>
        </p:nvSpPr>
        <p:spPr>
          <a:xfrm>
            <a:off x="1403350" y="4868863"/>
            <a:ext cx="6400800" cy="1752600"/>
          </a:xfrm>
        </p:spPr>
        <p:txBody>
          <a:bodyPr/>
          <a:lstStyle/>
          <a:p>
            <a:endParaRPr lang="cs-CZ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Zdroje</a:t>
            </a:r>
          </a:p>
        </p:txBody>
      </p:sp>
      <p:sp>
        <p:nvSpPr>
          <p:cNvPr id="27650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cs-CZ" smtClean="0">
                <a:hlinkClick r:id="rId2"/>
              </a:rPr>
              <a:t>www.hudbaprovsechny.cz</a:t>
            </a:r>
            <a:endParaRPr lang="cs-CZ" smtClean="0"/>
          </a:p>
          <a:p>
            <a:pPr eaLnBrk="1" hangingPunct="1"/>
            <a:r>
              <a:rPr lang="cs-CZ" smtClean="0">
                <a:hlinkClick r:id="rId3"/>
              </a:rPr>
              <a:t>www.wikipedie</a:t>
            </a:r>
            <a:endParaRPr lang="cs-CZ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cs-CZ" sz="6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Nespolupracovala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mtClean="0"/>
          </a:p>
          <a:p>
            <a:endParaRPr lang="cs-CZ" smtClean="0"/>
          </a:p>
          <a:p>
            <a:r>
              <a:rPr lang="cs-CZ" sz="4800" b="1" smtClean="0">
                <a:solidFill>
                  <a:schemeClr val="bg1"/>
                </a:solidFill>
              </a:rPr>
              <a:t>ADRIANA LAGRONOVÁ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Nadpis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/>
            <a:r>
              <a:rPr lang="cs-CZ" sz="6000" b="1" smtClean="0">
                <a:solidFill>
                  <a:srgbClr val="0070C0"/>
                </a:solidFill>
              </a:rPr>
              <a:t>HUDBA </a:t>
            </a:r>
          </a:p>
        </p:txBody>
      </p:sp>
      <p:sp>
        <p:nvSpPr>
          <p:cNvPr id="1433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q"/>
            </a:pPr>
            <a:endParaRPr lang="cs-CZ" smtClean="0"/>
          </a:p>
          <a:p>
            <a:pPr eaLnBrk="1" hangingPunct="1">
              <a:buFont typeface="Wingdings" pitchFamily="2" charset="2"/>
              <a:buChar char="q"/>
            </a:pPr>
            <a:r>
              <a:rPr lang="cs-CZ" smtClean="0"/>
              <a:t>    Organizovaný systém zvuků.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cs-CZ" smtClean="0"/>
              <a:t>	Výběr zvuků.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cs-CZ" smtClean="0"/>
              <a:t>	Odborná disciplína – muzikologie.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cs-CZ" smtClean="0"/>
              <a:t>	Vznik hudby.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 descr="201204220403not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636838"/>
            <a:ext cx="6767512" cy="507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eaLnBrk="1" hangingPunct="1"/>
            <a:r>
              <a:rPr lang="cs-CZ" b="1" smtClean="0">
                <a:solidFill>
                  <a:srgbClr val="0070C0"/>
                </a:solidFill>
              </a:rPr>
              <a:t>Klasická hudba</a:t>
            </a:r>
          </a:p>
        </p:txBody>
      </p:sp>
      <p:sp>
        <p:nvSpPr>
          <p:cNvPr id="15363" name="Zástupný symbol pro obsah 2"/>
          <p:cNvSpPr>
            <a:spLocks noGrp="1"/>
          </p:cNvSpPr>
          <p:nvPr>
            <p:ph idx="1"/>
          </p:nvPr>
        </p:nvSpPr>
        <p:spPr>
          <a:xfrm>
            <a:off x="323850" y="1268413"/>
            <a:ext cx="822960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cs-CZ" smtClean="0"/>
              <a:t> Charakteristická pro západní kulturu.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cs-CZ" smtClean="0"/>
              <a:t> Řazena do období renesance, baroka, klasicismu a romantismu.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7" descr="225px-Ba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644900"/>
            <a:ext cx="2441575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>
                <a:solidFill>
                  <a:srgbClr val="0070C0"/>
                </a:solidFill>
              </a:rPr>
              <a:t>Baroko</a:t>
            </a:r>
            <a:r>
              <a:rPr lang="cs-CZ" b="1" dirty="0"/>
              <a:t/>
            </a:r>
            <a:br>
              <a:rPr lang="cs-CZ" b="1" dirty="0"/>
            </a:br>
            <a:endParaRPr lang="cs-CZ" dirty="0"/>
          </a:p>
        </p:txBody>
      </p:sp>
      <p:sp>
        <p:nvSpPr>
          <p:cNvPr id="1638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cs-CZ" smtClean="0"/>
              <a:t>Johann Sebastian Bach (1685 – 1750)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cs-CZ" smtClean="0"/>
              <a:t> Antonio Vivaldi (1678 – 1741)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cs-CZ" smtClean="0"/>
              <a:t>Adam Michna z Otradovic (1600 – 1676)</a:t>
            </a:r>
          </a:p>
        </p:txBody>
      </p:sp>
      <p:pic>
        <p:nvPicPr>
          <p:cNvPr id="16388" name="Picture 9" descr="downlo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3717925"/>
            <a:ext cx="28797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1" descr="michna_ada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3716338"/>
            <a:ext cx="2362200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9" descr="Wolfgang-amadeus-mozart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57563"/>
            <a:ext cx="2136775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>
                <a:solidFill>
                  <a:srgbClr val="0070C0"/>
                </a:solidFill>
              </a:rPr>
              <a:t>Klasicismus</a:t>
            </a:r>
            <a:r>
              <a:rPr lang="cs-CZ" b="1" dirty="0"/>
              <a:t/>
            </a:r>
            <a:br>
              <a:rPr lang="cs-CZ" b="1" dirty="0"/>
            </a:br>
            <a:endParaRPr lang="cs-CZ" dirty="0"/>
          </a:p>
        </p:txBody>
      </p:sp>
      <p:sp>
        <p:nvSpPr>
          <p:cNvPr id="17411" name="Zástupný symbol pro obsah 2"/>
          <p:cNvSpPr>
            <a:spLocks noGrp="1"/>
          </p:cNvSpPr>
          <p:nvPr>
            <p:ph idx="1"/>
          </p:nvPr>
        </p:nvSpPr>
        <p:spPr>
          <a:xfrm>
            <a:off x="395288" y="1341438"/>
            <a:ext cx="822960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cs-CZ" smtClean="0"/>
              <a:t> Wolfgang Amadeus Mozart (1756 – 1791)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cs-CZ" smtClean="0"/>
              <a:t> Ludwig van Beethoven (1770 – 1827)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cs-CZ" smtClean="0"/>
              <a:t> Joseph Haydn (1732 – 1809)</a:t>
            </a:r>
          </a:p>
        </p:txBody>
      </p:sp>
      <p:pic>
        <p:nvPicPr>
          <p:cNvPr id="17412" name="Picture 6" descr="haydn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3284538"/>
            <a:ext cx="2360612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1" descr="Beethov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3357563"/>
            <a:ext cx="25749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Nadpis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/>
            <a:r>
              <a:rPr lang="cs-CZ" b="1" smtClean="0">
                <a:solidFill>
                  <a:srgbClr val="0070C0"/>
                </a:solidFill>
              </a:rPr>
              <a:t>Romantismus</a:t>
            </a:r>
          </a:p>
        </p:txBody>
      </p:sp>
      <p:sp>
        <p:nvSpPr>
          <p:cNvPr id="18434" name="Zástupný symbol pro obsah 2"/>
          <p:cNvSpPr>
            <a:spLocks noGrp="1"/>
          </p:cNvSpPr>
          <p:nvPr>
            <p:ph idx="1"/>
          </p:nvPr>
        </p:nvSpPr>
        <p:spPr>
          <a:xfrm>
            <a:off x="395288" y="1125538"/>
            <a:ext cx="822960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endParaRPr lang="cs-CZ" b="1" smtClean="0"/>
          </a:p>
          <a:p>
            <a:pPr eaLnBrk="1" hangingPunct="1">
              <a:buFont typeface="Wingdings" pitchFamily="2" charset="2"/>
              <a:buChar char="q"/>
            </a:pPr>
            <a:r>
              <a:rPr lang="cs-CZ" b="1" smtClean="0"/>
              <a:t> </a:t>
            </a:r>
            <a:r>
              <a:rPr lang="cs-CZ" smtClean="0"/>
              <a:t>Bedřich Smetana (1824 – 1884)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cs-CZ" smtClean="0"/>
              <a:t> Antonín Dvořák (1841 – 1904)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cs-CZ" smtClean="0"/>
              <a:t> Franz Schubert (1797 – 1828)</a:t>
            </a:r>
          </a:p>
        </p:txBody>
      </p:sp>
      <p:pic>
        <p:nvPicPr>
          <p:cNvPr id="18435" name="Picture 4" descr="smeta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573463"/>
            <a:ext cx="20637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4031_velk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3573463"/>
            <a:ext cx="2406650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8" descr="MI00028700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3429000"/>
            <a:ext cx="2262187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Viola_d'amo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4005263"/>
            <a:ext cx="3132138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Nadpis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1143000"/>
          </a:xfrm>
        </p:spPr>
        <p:txBody>
          <a:bodyPr/>
          <a:lstStyle/>
          <a:p>
            <a:pPr eaLnBrk="1" hangingPunct="1"/>
            <a:r>
              <a:rPr lang="cs-CZ" sz="4000" b="1" smtClean="0">
                <a:solidFill>
                  <a:srgbClr val="0070C0"/>
                </a:solidFill>
              </a:rPr>
              <a:t>Hudební nástroje vážné hudby</a:t>
            </a:r>
          </a:p>
        </p:txBody>
      </p:sp>
      <p:sp>
        <p:nvSpPr>
          <p:cNvPr id="1945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cs-CZ" smtClean="0"/>
              <a:t> </a:t>
            </a:r>
            <a:r>
              <a:rPr lang="cs-CZ" b="1" smtClean="0"/>
              <a:t>Smyčcové nástroje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cs-CZ" smtClean="0"/>
              <a:t>Housle, Viola, Violoncello, Kontrabas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cs-CZ" smtClean="0"/>
              <a:t> </a:t>
            </a:r>
            <a:r>
              <a:rPr lang="cs-CZ" b="1" smtClean="0"/>
              <a:t>Klávesové nástroje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cs-CZ" smtClean="0"/>
              <a:t>Varhany, Klavír, Cembalo, klavichord</a:t>
            </a:r>
          </a:p>
        </p:txBody>
      </p:sp>
      <p:pic>
        <p:nvPicPr>
          <p:cNvPr id="19460" name="Picture 6" descr="p-284-mistral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002088"/>
            <a:ext cx="3709988" cy="28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1361654_240535_Velka_vyzva_3"/>
          <p:cNvPicPr>
            <a:picLocks noChangeAspect="1" noChangeArrowheads="1"/>
          </p:cNvPicPr>
          <p:nvPr/>
        </p:nvPicPr>
        <p:blipFill>
          <a:blip r:embed="rId2">
            <a:lum bright="-22000" contrast="-20000"/>
          </a:blip>
          <a:srcRect/>
          <a:stretch>
            <a:fillRect/>
          </a:stretch>
        </p:blipFill>
        <p:spPr bwMode="auto">
          <a:xfrm>
            <a:off x="0" y="404813"/>
            <a:ext cx="9144000" cy="608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sz="4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______ _____</a:t>
            </a:r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eaLnBrk="1" hangingPunct="1"/>
            <a:r>
              <a:rPr lang="cs-CZ" sz="48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Moderní hudba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  <a:defRPr/>
            </a:pPr>
            <a:endParaRPr lang="cs-CZ" smtClean="0"/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cs-CZ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Provází nás na každém kroku.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cs-CZ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cs-CZ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Můžeme ji slyšet v rádiích.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cs-CZ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cs-CZ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Cílem je komerční úspěch.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cs-CZ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buFont typeface="Wingdings" pitchFamily="2" charset="2"/>
              <a:buChar char="q"/>
              <a:defRPr/>
            </a:pPr>
            <a:endParaRPr lang="cs-CZ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buFont typeface="Wingdings" pitchFamily="2" charset="2"/>
              <a:buChar char="q"/>
              <a:defRPr/>
            </a:pPr>
            <a:endParaRPr lang="cs-CZ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buFont typeface="Wingdings" pitchFamily="2" charset="2"/>
              <a:buChar char="q"/>
              <a:defRPr/>
            </a:pPr>
            <a:endParaRPr lang="cs-CZ" smtClean="0"/>
          </a:p>
          <a:p>
            <a:pPr algn="just" eaLnBrk="1" hangingPunct="1">
              <a:buFont typeface="Wingdings" pitchFamily="2" charset="2"/>
              <a:buChar char="q"/>
              <a:defRPr/>
            </a:pPr>
            <a:endParaRPr lang="cs-CZ" smtClean="0"/>
          </a:p>
          <a:p>
            <a:pPr eaLnBrk="1" hangingPunct="1">
              <a:buFont typeface="Arial" charset="0"/>
              <a:buNone/>
              <a:defRPr/>
            </a:pPr>
            <a:endParaRPr lang="cs-CZ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6" descr="wallpaper10"/>
          <p:cNvPicPr>
            <a:picLocks noChangeAspect="1" noChangeArrowheads="1"/>
          </p:cNvPicPr>
          <p:nvPr/>
        </p:nvPicPr>
        <p:blipFill>
          <a:blip r:embed="rId2">
            <a:lum bright="-20000" contrast="-16000"/>
          </a:blip>
          <a:srcRect/>
          <a:stretch>
            <a:fillRect/>
          </a:stretch>
        </p:blipFill>
        <p:spPr bwMode="auto">
          <a:xfrm>
            <a:off x="0" y="0"/>
            <a:ext cx="9144000" cy="694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</a:t>
            </a:r>
          </a:p>
        </p:txBody>
      </p:sp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cs-CZ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POP MUSIC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cs-CZ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/>
            <a:r>
              <a:rPr lang="cs-CZ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Výrazná zpívaná melodie.</a:t>
            </a:r>
          </a:p>
          <a:p>
            <a:pPr eaLnBrk="1" hangingPunct="1">
              <a:buFont typeface="Arial" charset="0"/>
              <a:buNone/>
            </a:pPr>
            <a:endParaRPr lang="cs-CZ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/>
            <a:r>
              <a:rPr lang="cs-CZ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Cíl, stát se hitem a zalíbit se.</a:t>
            </a:r>
          </a:p>
          <a:p>
            <a:pPr eaLnBrk="1" hangingPunct="1">
              <a:buFont typeface="Arial" charset="0"/>
              <a:buNone/>
            </a:pPr>
            <a:endParaRPr lang="cs-CZ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/>
            <a:r>
              <a:rPr lang="cs-CZ" b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Významná jména.</a:t>
            </a:r>
          </a:p>
          <a:p>
            <a:pPr eaLnBrk="1" hangingPunct="1">
              <a:buFont typeface="Arial" charset="0"/>
              <a:buNone/>
            </a:pPr>
            <a:endParaRPr lang="cs-CZ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Arial" charset="0"/>
              <a:buNone/>
            </a:pPr>
            <a:endParaRPr lang="cs-CZ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Arial" charset="0"/>
              <a:buNone/>
            </a:pPr>
            <a:endParaRPr lang="cs-CZ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Arial" charset="0"/>
              <a:buNone/>
            </a:pPr>
            <a:endParaRPr lang="cs-CZ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Arial" charset="0"/>
              <a:buNone/>
            </a:pPr>
            <a:endParaRPr lang="cs-CZ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buFont typeface="Arial" charset="0"/>
              <a:buNone/>
            </a:pPr>
            <a:endParaRPr lang="cs-CZ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 typeface="Arial" charset="0"/>
              <a:buNone/>
            </a:pPr>
            <a:endParaRPr lang="cs-CZ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307</TotalTime>
  <Words>190</Words>
  <Application>Microsoft Office PowerPoint</Application>
  <PresentationFormat>On-screen Show (4:3)</PresentationFormat>
  <Paragraphs>89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Šablona návrhu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Arial</vt:lpstr>
      <vt:lpstr>Calibri</vt:lpstr>
      <vt:lpstr>Tahoma</vt:lpstr>
      <vt:lpstr>Wingdings</vt:lpstr>
      <vt:lpstr>Blank</vt:lpstr>
      <vt:lpstr>HUDBA</vt:lpstr>
      <vt:lpstr>HUDBA </vt:lpstr>
      <vt:lpstr>Klasická hudba</vt:lpstr>
      <vt:lpstr> Baroko </vt:lpstr>
      <vt:lpstr>Klasicismus </vt:lpstr>
      <vt:lpstr>Romantismus</vt:lpstr>
      <vt:lpstr>Hudební nástroje vážné hudby</vt:lpstr>
      <vt:lpstr>Moderní hudba</vt:lpstr>
      <vt:lpstr>POP MUSIC</vt:lpstr>
      <vt:lpstr>ROCK AND ROLL</vt:lpstr>
      <vt:lpstr>HIP HOP</vt:lpstr>
      <vt:lpstr>TECHNO</vt:lpstr>
      <vt:lpstr>PUNK</vt:lpstr>
      <vt:lpstr>Děkuji za pozornost</vt:lpstr>
      <vt:lpstr>Zdroje</vt:lpstr>
      <vt:lpstr>Nespolupracovala</vt:lpstr>
    </vt:vector>
  </TitlesOfParts>
  <Company>ČSSZ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HUDBA</dc:title>
  <dc:creator>1</dc:creator>
  <cp:lastModifiedBy>Lodivod</cp:lastModifiedBy>
  <cp:revision>24</cp:revision>
  <dcterms:created xsi:type="dcterms:W3CDTF">2015-04-27T08:28:02Z</dcterms:created>
  <dcterms:modified xsi:type="dcterms:W3CDTF">2015-05-06T16:07:12Z</dcterms:modified>
</cp:coreProperties>
</file>